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7" r:id="rId6"/>
    <p:sldId id="273" r:id="rId7"/>
    <p:sldId id="274" r:id="rId8"/>
    <p:sldId id="268" r:id="rId9"/>
    <p:sldId id="271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EA7BEE-2235-4346-B927-79035A4A1865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DEFE2F-A49E-4142-8FCD-9388517C3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6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C8CE-7982-4CB3-8DD9-4EEC8DAD0BE1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EC75-F71A-406D-AF26-3DE2C564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5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D726-A126-4A2E-BB39-2BFC906B6031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F051-E727-46C4-A563-58AF89558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2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4453-8E6A-4353-B556-8CF3CCD20BCD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0333-BB57-4989-AF59-37626467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68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E7CF8-6251-4516-896A-056EECD09709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5CCDF-0F7A-4736-B3A9-B2D74621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9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77D0-98CD-4683-9618-D30CF4698D9A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EF2A-A7CE-4507-A488-06AB56CC5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0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F860-E538-4EE5-83A9-DA6A4EDFA9A2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E747-9725-470E-B91C-4C2B8A4B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5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29E-4345-47FE-801C-B0AEBC53CDD2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4C14-BC62-46AE-8DFD-0617114DC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89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A2631-1138-490D-8B34-BB2184E6FA59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BB9599-8CD8-42BD-8C58-0CD0775B0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77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FE0A-D1CA-4C9C-A60C-0281DB833B66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16B9-540F-4897-91E6-34DF0D39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50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5E389-F7B4-463E-AA94-C4BEADA078D3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7B485-B5B6-4D3F-AAB0-C521E7DD1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9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A8F8AA-4F5C-436F-87A8-22620EDA7736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81A053-7D09-4DE2-B2F0-0674D83E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36098" y="764704"/>
            <a:ext cx="4024334" cy="516104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равила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орожного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вижения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для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родителей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2" descr="В Липецке проходит экологическая акция &quot;Безопасный маршру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96546" cy="53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7"/>
          <p:cNvSpPr>
            <a:spLocks noGrp="1"/>
          </p:cNvSpPr>
          <p:nvPr>
            <p:ph idx="1"/>
          </p:nvPr>
        </p:nvSpPr>
        <p:spPr>
          <a:xfrm>
            <a:off x="467544" y="764704"/>
            <a:ext cx="8183562" cy="5346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…НИКТО НЕ МОЖЕТ ЗАМЕНИТЬ РОДИТЕЛЕЙ В ВОПРОСЕ ФОРМИРОВАНИЯ У РЕБЁНКА ДИСЦИПЛИНИРОВАННОГО ПРОВЕДЕНИЯ НА УЛИЦЕ, СОБЛЮДЕНИЯ ИМ ПРАВИЛ БЕЗОПАСНОСТИ…</a:t>
            </a:r>
          </a:p>
          <a:p>
            <a:pPr marL="0" indent="0" algn="ctr" eaLnBrk="1" hangingPunct="1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…ПОМНИТЕ </a:t>
            </a:r>
            <a:r>
              <a:rPr lang="ru-RU" b="1" dirty="0">
                <a:solidFill>
                  <a:srgbClr val="C00000"/>
                </a:solidFill>
              </a:rPr>
              <a:t>О ТОМ, ЧТО ВАШ РЕБЕНОК, ПРЕЖДЕ ВСЕГО, БЕРЁТ ПРИМЕР С ВАС – СВОИХ РОДИТЕЛЕЙ… </a:t>
            </a:r>
          </a:p>
          <a:p>
            <a:pPr marL="0" indent="0" algn="ctr" eaLnBrk="1" hangingPunct="1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endParaRPr lang="ru-RU" sz="3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95536" y="1052736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Переход дороги в неположенном месте, перед близко идущим транспортом.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Игры на проезжей части и возле нее.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Катание на велосипеде, роликах, других самокатных средствах по проезжей части дороги.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Незнание правил перехода перекрестка.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Хождение по проезжей части при наличии тротуара.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Бегство от опасности в потоке движущегося транспорта.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Движение по загородной дороге по направлению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/>
              <a:defRPr/>
            </a:pPr>
            <a:r>
              <a:rPr lang="ru-RU" sz="1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 </a:t>
            </a:r>
            <a:r>
              <a:rPr lang="ru-RU" sz="1400" dirty="0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движения транспорта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3909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Причины детского дорожно-транспортного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травматизма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5220"/>
            <a:ext cx="4104463" cy="37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48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92888" cy="86409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250"/>
              </a:spcBef>
            </a:pPr>
            <a:r>
              <a:rPr lang="ru-RU" sz="20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r>
              <a:rPr lang="ru-RU" sz="2000" dirty="0">
                <a:solidFill>
                  <a:srgbClr val="C00000"/>
                </a:solidFill>
                <a:effectLst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>Возрастные  </a:t>
            </a:r>
            <a:r>
              <a:rPr lang="ru-RU" sz="2000" dirty="0">
                <a:solidFill>
                  <a:srgbClr val="C00000"/>
                </a:solidFill>
                <a:effectLst/>
                <a:ea typeface="+mn-ea"/>
                <a:cs typeface="+mn-cs"/>
              </a:rPr>
              <a:t>физиологические особенности, которые влияют на поведение ребенка на дороге</a:t>
            </a:r>
            <a:br>
              <a:rPr lang="ru-RU" sz="2000" dirty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344816" cy="3816424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182880" lvl="0" indent="-18288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В детском возрасте отсутствует навык безопасного поведения на улицах и дорогах, умение наблюдать: осматривать свой путь, замечать автомобиль, оценивать его скорость, направление движения, возможность внезапного появления автомобиля из-за стоящего транспорта, из-за кустов, киосков, заборов</a:t>
            </a:r>
            <a:r>
              <a:rPr lang="ru-RU" sz="1400" dirty="0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.</a:t>
            </a:r>
          </a:p>
          <a:p>
            <a:pPr marL="182880" lvl="0" indent="-18288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Ребенок </a:t>
            </a:r>
            <a:r>
              <a:rPr lang="ru-RU" sz="1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до 8 лет еще плохо распознает источник звуков, и слышит только те звуки, которые ему интересны</a:t>
            </a:r>
          </a:p>
          <a:p>
            <a:pPr marL="182880" lvl="0" indent="-18288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marL="182880" lvl="0" indent="-182880" algn="just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detsad68-2012.ucoz.ru/123/dorog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132301" cy="232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628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910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Сопровождая </a:t>
            </a:r>
            <a:r>
              <a:rPr lang="ru-RU" sz="1800" b="1" i="1" dirty="0">
                <a:solidFill>
                  <a:srgbClr val="C00000"/>
                </a:solidFill>
              </a:rPr>
              <a:t>ребенка, родители должны соблюдать следующие требования</a:t>
            </a:r>
            <a:r>
              <a:rPr lang="ru-RU" sz="1800" b="1" i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Покажите ребенку переход. Напомните правила перехода: переходить дорогу, убедившись в отсутствии транспорта, посмотрев сначала налево, затем направо). 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Следите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за тем, как переходите проезжую часть: не наискосок, а строго перпендикулярно. Ребенок должен осознать, что это делается для лучшего наблюдения за дорогой.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выходе из дома обратите внимание ребёнка, не приближается ли автомобиль, мотоцикл, мопед, велосипед;</a:t>
            </a:r>
          </a:p>
          <a:p>
            <a:pPr eaLnBrk="1" hangingPunct="1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Если у подъезда находятся предметы, закрывающие обзор, посмотрите вместе с ребёнком – нет ли за препятствием опасности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При движении по тротуару придерживайтесь правой стороны, при этом со стороны проезжей части должен находится взрослый; 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Маленький ребёнок должен идти рядом с взрослым, крепко держась за руку;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Подходя  к выезду со двора или территории предприятия, приостановитесь и убедитесь, что путь безопасен;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Подойдя с ребёнком к дороге, остановитесь или замедлите движение, внимательно, внимательно осмотрите проезжую часть;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Подчеркивайте  свои движения: поворот головы  для осмотра улицы, остановку для осмотра дороги, остановку для пропуска автомобилей;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Не стойте с ребёнком на краю тротуара, так как при проезде транспортное средство может зацепить, сбить;</a:t>
            </a:r>
          </a:p>
          <a:p>
            <a:pPr eaLnBrk="1" hangingPunct="1"/>
            <a:endParaRPr lang="ru-RU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632848" cy="5760640"/>
          </a:xfrm>
        </p:spPr>
        <p:txBody>
          <a:bodyPr/>
          <a:lstStyle/>
          <a:p>
            <a:pPr eaLnBrk="1" hangingPunct="1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Расскажите и покажите ребёнку о сигналах указателей поворота у автомобилей и жестах мотоциклиста и велосипедиста; </a:t>
            </a:r>
          </a:p>
          <a:p>
            <a:pPr eaLnBrk="1" hangingPunct="1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Дорогу переходите только по пешеходным переходам или на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перёкрёстках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по линии тротуара, иначе ребёнок привыкнет переходить дорогу, где придется;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Из дома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выходить заблаговременно, чтобы ребенок привыкал идти не спеша.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Приучайте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детей переходить проезжую часть только на пешеходных переходах.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Увидев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трамвай, троллейбус, автобус, стоящей на противоположной стороне не спешите, не бегите.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Выходя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на проезжую часть, прекращайте посторонние разговоры с ребенком, он должен привыкнуть к необходимости сосредотачивать внимание на дороге.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переходе и на остановках общественного транспорта крепко держите ребенка за руку.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транспорта выходите впереди ребенка, чтобы малыш не упал.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Привлекайте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ребенка к участию в наблюдении за обстановкой на дороге.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Покажите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безопасный путь в детский сад, школу, магазин.</a:t>
            </a:r>
          </a:p>
          <a:p>
            <a:pPr eaLnBrk="1" hangingPunct="1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Никогда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 присутствии ребенка не нарушайте ПДД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eaLnBrk="1" hangingPunct="1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Идите только на зелёный сигнал светофора; ребёнок должен хорошо  усвоить, что красный сигнал запрещает переход;</a:t>
            </a:r>
          </a:p>
          <a:p>
            <a:pPr eaLnBrk="1" hangingPunct="1"/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facegfx.com/2013/traffic-light-1-91697254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90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facegfx.com/2013/traffic-light-1-91697254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97"/>
          <a:stretch/>
        </p:blipFill>
        <p:spPr bwMode="auto">
          <a:xfrm>
            <a:off x="4892724" y="2406773"/>
            <a:ext cx="2990850" cy="13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facegfx.com/2013/traffic-light-1-91697254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8960" r="-432" b="-1"/>
          <a:stretch/>
        </p:blipFill>
        <p:spPr bwMode="auto">
          <a:xfrm>
            <a:off x="4879798" y="3717032"/>
            <a:ext cx="3003776" cy="10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768" y="9340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Verdana"/>
              </a:rPr>
              <a:t>Светофор для машин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3688" y="923136"/>
            <a:ext cx="4106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Verdana"/>
              </a:rPr>
              <a:t>Светофор для пешеходов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4550" y="133414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Красный свет – опасность рядом, СТОЙ, не двигайся и </a:t>
            </a:r>
            <a:r>
              <a:rPr lang="ru-RU" sz="1400" b="1" dirty="0" smtClean="0">
                <a:solidFill>
                  <a:srgbClr val="C00000"/>
                </a:solidFill>
              </a:rPr>
              <a:t>жди.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Никогда </a:t>
            </a:r>
            <a:r>
              <a:rPr lang="ru-RU" sz="1400" b="1" dirty="0">
                <a:solidFill>
                  <a:srgbClr val="C00000"/>
                </a:solidFill>
              </a:rPr>
              <a:t>под красным взглядом </a:t>
            </a:r>
            <a:r>
              <a:rPr lang="ru-RU" sz="1400" b="1" dirty="0" smtClean="0">
                <a:solidFill>
                  <a:srgbClr val="C00000"/>
                </a:solidFill>
              </a:rPr>
              <a:t>на </a:t>
            </a:r>
            <a:r>
              <a:rPr lang="ru-RU" sz="1400" b="1" dirty="0">
                <a:solidFill>
                  <a:srgbClr val="C00000"/>
                </a:solidFill>
              </a:rPr>
              <a:t>дорогу не иди!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60" y="4869160"/>
            <a:ext cx="4253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Перейти дорогу можно 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лишь </a:t>
            </a:r>
            <a:r>
              <a:rPr lang="ru-RU" sz="1400" b="1" dirty="0">
                <a:solidFill>
                  <a:srgbClr val="00B050"/>
                </a:solidFill>
              </a:rPr>
              <a:t>когда зелёный свет </a:t>
            </a:r>
            <a:r>
              <a:rPr lang="ru-RU" sz="1400" b="1" dirty="0" smtClean="0">
                <a:solidFill>
                  <a:srgbClr val="00B050"/>
                </a:solidFill>
              </a:rPr>
              <a:t>загорится</a:t>
            </a:r>
            <a:r>
              <a:rPr lang="ru-RU" sz="1400" b="1" dirty="0">
                <a:solidFill>
                  <a:srgbClr val="00B050"/>
                </a:solidFill>
              </a:rPr>
              <a:t>, объясняя: 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« </a:t>
            </a:r>
            <a:r>
              <a:rPr lang="ru-RU" sz="1400" b="1" dirty="0">
                <a:solidFill>
                  <a:srgbClr val="00B050"/>
                </a:solidFill>
              </a:rPr>
              <a:t>Всё ИДИ! Машин тут нет 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8788" y="523026"/>
            <a:ext cx="6254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C00000"/>
                </a:solidFill>
                <a:latin typeface="Verdana"/>
              </a:rPr>
              <a:t>Познакомьте ребенка со светофорами</a:t>
            </a:r>
            <a:endParaRPr lang="ru-RU" sz="2000" b="1" dirty="0">
              <a:solidFill>
                <a:srgbClr val="C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78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59632" y="404664"/>
            <a:ext cx="6383538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Правила перевозки детей в автомобиле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451401" y="1141856"/>
            <a:ext cx="4297063" cy="4879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AutoShape 5" descr="https://www.beboss.pro/listings/rb/58839/photos/ajqYA7JC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s://www.beboss.pro/listings/rb/58839/photos/ajqYA7JC.jpe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https://www.beboss.pro/listings/rb/58839/photos/ajqYA7JC.jpe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8367">
            <a:off x="604876" y="1595597"/>
            <a:ext cx="3684829" cy="372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924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196" y="1984463"/>
            <a:ext cx="4176464" cy="2390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effectLst/>
              </a:rPr>
              <a:t>Правила движения – верная наука! </a:t>
            </a: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Соблюдать </a:t>
            </a:r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effectLst/>
              </a:rPr>
              <a:t>их все должны </a:t>
            </a: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и </a:t>
            </a:r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effectLst/>
              </a:rPr>
              <a:t>бабушки и внуки! </a:t>
            </a: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Главное</a:t>
            </a:r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effectLst/>
              </a:rPr>
              <a:t>, чтоб дети видели, как ведут себя родители на дороге и в метро, и от этого всем будет хорошо!</a:t>
            </a:r>
            <a:br>
              <a:rPr lang="ru-RU" sz="2000" b="0" dirty="0">
                <a:solidFill>
                  <a:schemeClr val="accent3">
                    <a:lumMod val="75000"/>
                  </a:schemeClr>
                </a:solidFill>
                <a:effectLst/>
              </a:rPr>
            </a:br>
            <a:endParaRPr lang="ru-RU" sz="2000" b="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74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Берегите себя и своих близких, и не забывайте, что самая доходчивая форма обучения – личный </a:t>
            </a:r>
            <a:r>
              <a:rPr lang="ru-RU" sz="2400" dirty="0" smtClean="0">
                <a:solidFill>
                  <a:srgbClr val="C00000"/>
                </a:solidFill>
              </a:rPr>
              <a:t>пример!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157" y="3703109"/>
            <a:ext cx="1584176" cy="1613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3" t="-1463" r="8090"/>
          <a:stretch/>
        </p:blipFill>
        <p:spPr bwMode="auto">
          <a:xfrm>
            <a:off x="5796136" y="4793731"/>
            <a:ext cx="1691640" cy="15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5" t="2641" r="50675" b="-2641"/>
          <a:stretch/>
        </p:blipFill>
        <p:spPr bwMode="auto">
          <a:xfrm>
            <a:off x="4780418" y="3868931"/>
            <a:ext cx="1692188" cy="184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515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4" t="2000" r="20676"/>
          <a:stretch/>
        </p:blipFill>
        <p:spPr bwMode="auto">
          <a:xfrm>
            <a:off x="7308304" y="1531979"/>
            <a:ext cx="1355600" cy="196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263"/>
            <a:ext cx="1944216" cy="1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5" r="9894"/>
          <a:stretch/>
        </p:blipFill>
        <p:spPr bwMode="auto">
          <a:xfrm>
            <a:off x="332553" y="1374097"/>
            <a:ext cx="1827179" cy="23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3" t="-871" r="17250" b="-1"/>
          <a:stretch/>
        </p:blipFill>
        <p:spPr bwMode="auto">
          <a:xfrm>
            <a:off x="587758" y="3717033"/>
            <a:ext cx="131676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24" y="4725144"/>
            <a:ext cx="1728192" cy="15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530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C1D38BA238BD4384386A56EC74DA49" ma:contentTypeVersion="45" ma:contentTypeDescription="Создание документа." ma:contentTypeScope="" ma:versionID="df2b67139d986433eec4bbb7e52e4c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3FD9A-35ED-4290-8B68-339A4DAFC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8BAFFF-048E-40FD-B0E1-A74AF1D3F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9B0F0F-87B2-4F76-A335-AFE374AD186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243</TotalTime>
  <Words>824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Правила  Дорожного Движения для  родителей  </vt:lpstr>
      <vt:lpstr>Слайд 2</vt:lpstr>
      <vt:lpstr>Причины детского дорожно-транспортного травматизма</vt:lpstr>
      <vt:lpstr>   Возрастные  физиологические особенности, которые влияют на поведение ребенка на дороге </vt:lpstr>
      <vt:lpstr>Слайд 5</vt:lpstr>
      <vt:lpstr>Слайд 6</vt:lpstr>
      <vt:lpstr>Слайд 7</vt:lpstr>
      <vt:lpstr>Слайд 8</vt:lpstr>
      <vt:lpstr>Правила движения – верная наука!  Соблюдать их все должны и бабушки и внуки!  Главное, чтоб дети видели, как ведут себя родители на дороге и в метро, и от этого всем будет хорошо!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USER</dc:creator>
  <cp:lastModifiedBy>tfghfgh ghdsh</cp:lastModifiedBy>
  <cp:revision>42</cp:revision>
  <dcterms:created xsi:type="dcterms:W3CDTF">2010-01-22T19:02:03Z</dcterms:created>
  <dcterms:modified xsi:type="dcterms:W3CDTF">2017-11-15T16:54:37Z</dcterms:modified>
</cp:coreProperties>
</file>